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sldIdLst>
    <p:sldId id="256" r:id="rId2"/>
    <p:sldId id="264" r:id="rId3"/>
    <p:sldId id="325" r:id="rId4"/>
    <p:sldId id="324" r:id="rId5"/>
    <p:sldId id="266" r:id="rId6"/>
    <p:sldId id="323" r:id="rId7"/>
    <p:sldId id="257" r:id="rId8"/>
    <p:sldId id="332" r:id="rId9"/>
    <p:sldId id="334" r:id="rId10"/>
    <p:sldId id="335" r:id="rId11"/>
    <p:sldId id="33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13" d="100"/>
          <a:sy n="113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cConnell" userId="e58680739f4592f3" providerId="LiveId" clId="{2A114740-F582-4472-B3BC-86E90A70AF8D}"/>
    <pc:docChg chg="modSld">
      <pc:chgData name="Michael McConnell" userId="e58680739f4592f3" providerId="LiveId" clId="{2A114740-F582-4472-B3BC-86E90A70AF8D}" dt="2019-08-14T01:02:53.291" v="4" actId="20577"/>
      <pc:docMkLst>
        <pc:docMk/>
      </pc:docMkLst>
      <pc:sldChg chg="modSp">
        <pc:chgData name="Michael McConnell" userId="e58680739f4592f3" providerId="LiveId" clId="{2A114740-F582-4472-B3BC-86E90A70AF8D}" dt="2019-08-14T01:02:53.291" v="4" actId="20577"/>
        <pc:sldMkLst>
          <pc:docMk/>
          <pc:sldMk cId="1357033499" sldId="256"/>
        </pc:sldMkLst>
        <pc:spChg chg="mod">
          <ac:chgData name="Michael McConnell" userId="e58680739f4592f3" providerId="LiveId" clId="{2A114740-F582-4472-B3BC-86E90A70AF8D}" dt="2019-08-14T01:02:53.291" v="4" actId="20577"/>
          <ac:spMkLst>
            <pc:docMk/>
            <pc:sldMk cId="1357033499" sldId="256"/>
            <ac:spMk id="3" creationId="{09150C0E-C81B-41D6-B4D8-149358E0F1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AFDE-5EC1-474B-8049-83FC3553613A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6C0D-CC3E-469A-9C8A-6D0C67C0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26C0D-CC3E-469A-9C8A-6D0C67C000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0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436FD67A-B05F-4A24-8A1E-9C9BCBCD59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A949058B-2E77-4236-B1FD-AEDB5FABAC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565B8153-5DD1-4B84-A626-94865ABEF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44F987-9614-49AA-B9A1-B53883CE1CB9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13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1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4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7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88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7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9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45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6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4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4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6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2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2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7C91E-8A45-48F6-8E1E-C54DF873D0A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10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00F2D-5528-4A8A-8F34-94CCC3AEE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208" y="2783285"/>
            <a:ext cx="10115549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askerville Old Face" panose="02020602080505020303" pitchFamily="18" charset="0"/>
              </a:rPr>
              <a:t>Quantitative Spreadsheet Modeling:  </a:t>
            </a:r>
            <a:br>
              <a:rPr lang="en-US" b="1" dirty="0">
                <a:latin typeface="Baskerville Old Face" panose="02020602080505020303" pitchFamily="18" charset="0"/>
              </a:rPr>
            </a:br>
            <a:r>
              <a:rPr lang="en-US" sz="4900" dirty="0">
                <a:latin typeface="Baskerville Old Face" panose="02020602080505020303" pitchFamily="18" charset="0"/>
              </a:rPr>
              <a:t>Solves the Problems of STEM Education</a:t>
            </a:r>
            <a:br>
              <a:rPr lang="en-US" sz="4900" dirty="0">
                <a:latin typeface="Baskerville Old Face" panose="02020602080505020303" pitchFamily="18" charset="0"/>
              </a:rPr>
            </a:br>
            <a:br>
              <a:rPr lang="en-US" sz="4900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Solving Non-Uniform Acceleration and Velocity Dependent Forces in Algebra Based Physics with Numerical Methods   </a:t>
            </a:r>
            <a:br>
              <a:rPr lang="en-US" sz="3100" dirty="0">
                <a:latin typeface="Baskerville Old Face" panose="02020602080505020303" pitchFamily="18" charset="0"/>
              </a:rPr>
            </a:b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0C0E-C81B-41D6-B4D8-149358E0F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5925" y="4391819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/>
              <a:t>Michael McConnell</a:t>
            </a:r>
          </a:p>
          <a:p>
            <a:pPr algn="r"/>
            <a:r>
              <a:rPr lang="en-US"/>
              <a:t>Spreadsheet Lab Manual LLC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73E30-F075-4CDD-969C-7EE5B8B0E613}"/>
              </a:ext>
            </a:extLst>
          </p:cNvPr>
          <p:cNvSpPr txBox="1"/>
          <p:nvPr/>
        </p:nvSpPr>
        <p:spPr>
          <a:xfrm>
            <a:off x="7443787" y="594995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www.SpreadsheetLabManual.com</a:t>
            </a:r>
          </a:p>
        </p:txBody>
      </p:sp>
    </p:spTree>
    <p:extLst>
      <p:ext uri="{BB962C8B-B14F-4D97-AF65-F5344CB8AC3E}">
        <p14:creationId xmlns:p14="http://schemas.microsoft.com/office/powerpoint/2010/main" val="135703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1E4C-8F40-4C20-BF70-5F413E98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Spreadsheet Lab Manual LLC</a:t>
            </a:r>
            <a:b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NGSS aligned before NGSS was even written (2009)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CAF3D-0AC3-488A-A01E-6CAB83C04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788" y="2249487"/>
            <a:ext cx="10551459" cy="3541714"/>
          </a:xfrm>
        </p:spPr>
        <p:txBody>
          <a:bodyPr/>
          <a:lstStyle/>
          <a:p>
            <a:r>
              <a:rPr lang="en-US" dirty="0"/>
              <a:t>Infuse spreadsheet modeling into the entire high school STEM curriculum</a:t>
            </a:r>
          </a:p>
          <a:p>
            <a:pPr lvl="1"/>
            <a:r>
              <a:rPr lang="en-US" dirty="0"/>
              <a:t>Physics, Chemistry, Biology, Earth/Environmental, Algebra, Geometry, </a:t>
            </a:r>
            <a:r>
              <a:rPr lang="en-US" dirty="0" err="1"/>
              <a:t>PreCalc</a:t>
            </a:r>
            <a:r>
              <a:rPr lang="en-US" dirty="0"/>
              <a:t>/Trig, Prob/Stat</a:t>
            </a:r>
          </a:p>
          <a:p>
            <a:pPr lvl="1"/>
            <a:r>
              <a:rPr lang="en-US" dirty="0"/>
              <a:t>Classroom-ready instructional experiences that are highly differentiable and NGSS aligned</a:t>
            </a:r>
          </a:p>
          <a:p>
            <a:r>
              <a:rPr lang="en-US" dirty="0"/>
              <a:t>Provide differentiated teacher workshops to teachers of all disciplines</a:t>
            </a:r>
          </a:p>
          <a:p>
            <a:pPr lvl="1"/>
            <a:r>
              <a:rPr lang="en-US" dirty="0"/>
              <a:t>Add future work skills to the content experience that give students an advantage</a:t>
            </a:r>
          </a:p>
          <a:p>
            <a:pPr lvl="1"/>
            <a:r>
              <a:rPr lang="en-US" dirty="0"/>
              <a:t>Enhance content with the computational power of the spreadsheet</a:t>
            </a:r>
          </a:p>
          <a:p>
            <a:r>
              <a:rPr lang="en-US" dirty="0"/>
              <a:t>Funding Support Pending:  NSF SBIR: Educational Applications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7C0B-91DA-4D04-8B01-2A1B64924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813" y="2895553"/>
            <a:ext cx="9905998" cy="1478570"/>
          </a:xfrm>
        </p:spPr>
        <p:txBody>
          <a:bodyPr>
            <a:normAutofit/>
          </a:bodyPr>
          <a:lstStyle/>
          <a:p>
            <a:r>
              <a:rPr lang="en-US" sz="6600" dirty="0"/>
              <a:t>Thank you!!!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2CCA08-B67B-48D4-A533-CEB3A6FB7F54}"/>
              </a:ext>
            </a:extLst>
          </p:cNvPr>
          <p:cNvSpPr txBox="1"/>
          <p:nvPr/>
        </p:nvSpPr>
        <p:spPr>
          <a:xfrm>
            <a:off x="1999129" y="762000"/>
            <a:ext cx="8157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your students and colleagues a head start with this blossoming methodology before you have to get them </a:t>
            </a:r>
            <a:r>
              <a:rPr lang="en-US"/>
              <a:t>caught up.</a:t>
            </a:r>
          </a:p>
        </p:txBody>
      </p:sp>
    </p:spTree>
    <p:extLst>
      <p:ext uri="{BB962C8B-B14F-4D97-AF65-F5344CB8AC3E}">
        <p14:creationId xmlns:p14="http://schemas.microsoft.com/office/powerpoint/2010/main" val="400334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121D-923F-46FF-8559-04B87BD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5D786-9E47-42DC-8919-6BF076A3C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523681"/>
          </a:xfrm>
        </p:spPr>
        <p:txBody>
          <a:bodyPr>
            <a:normAutofit/>
          </a:bodyPr>
          <a:lstStyle/>
          <a:p>
            <a:r>
              <a:rPr lang="en-US" dirty="0"/>
              <a:t>Education:  Lafayette College (‘04), BS Chemical Engineering </a:t>
            </a:r>
          </a:p>
          <a:p>
            <a:r>
              <a:rPr lang="en-US" dirty="0"/>
              <a:t>Cinnaminson High School (NJ)</a:t>
            </a:r>
          </a:p>
          <a:p>
            <a:pPr lvl="1"/>
            <a:r>
              <a:rPr lang="en-US" dirty="0"/>
              <a:t>Physics (AP C, AP 1, College Prep)</a:t>
            </a:r>
          </a:p>
          <a:p>
            <a:pPr lvl="1"/>
            <a:r>
              <a:rPr lang="en-US" dirty="0"/>
              <a:t>Chemistry / Physical Science / Engineering &amp; Design</a:t>
            </a:r>
          </a:p>
          <a:p>
            <a:r>
              <a:rPr lang="en-US" dirty="0"/>
              <a:t>Lindenwold High School (NJ)</a:t>
            </a:r>
          </a:p>
          <a:p>
            <a:r>
              <a:rPr lang="en-US" dirty="0"/>
              <a:t>Camden County College (NJ)</a:t>
            </a:r>
          </a:p>
          <a:p>
            <a:pPr lvl="1"/>
            <a:r>
              <a:rPr lang="en-US" dirty="0"/>
              <a:t>Adjunct Professor, Physics for Non-Science Majors/Automotive Certification Program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3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FD67C-2B85-46D7-8074-6C4FDEA3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DID (2019-2020)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25487-F742-4A04-830A-EB46FA7F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Spreadsheet Lab Manual LLC (SLM)</a:t>
            </a:r>
          </a:p>
          <a:p>
            <a:pPr lvl="1"/>
            <a:r>
              <a:rPr lang="en-US" dirty="0"/>
              <a:t>President and Founder, Spreadsheet Model Innovator, Author, SLM Workshop Provider, Instructional Resource Vendor</a:t>
            </a:r>
          </a:p>
        </p:txBody>
      </p:sp>
    </p:spTree>
    <p:extLst>
      <p:ext uri="{BB962C8B-B14F-4D97-AF65-F5344CB8AC3E}">
        <p14:creationId xmlns:p14="http://schemas.microsoft.com/office/powerpoint/2010/main" val="374703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862EA-5FA8-48B8-9C83-C247AA56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Why Spreadsheets?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38EF-7D4A-4170-ACE9-E397D66D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defTabSz="912813"/>
            <a:r>
              <a:rPr lang="en-US" altLang="en-US" sz="3600" b="1" dirty="0"/>
              <a:t>Students NEED fluency for </a:t>
            </a:r>
            <a:r>
              <a:rPr lang="en-US" altLang="en-US" sz="4800" b="1" dirty="0"/>
              <a:t>their</a:t>
            </a:r>
            <a:r>
              <a:rPr lang="en-US" altLang="en-US" sz="3600" b="1" dirty="0"/>
              <a:t> future</a:t>
            </a:r>
          </a:p>
          <a:p>
            <a:pPr lvl="1" defTabSz="912813"/>
            <a:r>
              <a:rPr lang="en-US" altLang="en-US" sz="3600" dirty="0"/>
              <a:t>Colleges assume literacy</a:t>
            </a:r>
          </a:p>
          <a:p>
            <a:pPr lvl="1" defTabSz="912813"/>
            <a:r>
              <a:rPr lang="en-US" altLang="en-US" sz="3600" dirty="0"/>
              <a:t>Business and Industry</a:t>
            </a:r>
          </a:p>
          <a:p>
            <a:pPr lvl="2" defTabSz="912813"/>
            <a:r>
              <a:rPr lang="en-US" altLang="en-US" sz="3200" dirty="0"/>
              <a:t>Fluency – Necessary</a:t>
            </a:r>
          </a:p>
          <a:p>
            <a:pPr lvl="2" defTabSz="912813"/>
            <a:r>
              <a:rPr lang="en-US" altLang="en-US" sz="3200" dirty="0"/>
              <a:t>Lack of Familiarity – Disqualifier</a:t>
            </a:r>
          </a:p>
          <a:p>
            <a:pPr defTabSz="912813"/>
            <a:r>
              <a:rPr lang="en-US" altLang="en-US" sz="3800" dirty="0"/>
              <a:t>VALUE ADDED to content modeling</a:t>
            </a:r>
          </a:p>
        </p:txBody>
      </p:sp>
    </p:spTree>
    <p:extLst>
      <p:ext uri="{BB962C8B-B14F-4D97-AF65-F5344CB8AC3E}">
        <p14:creationId xmlns:p14="http://schemas.microsoft.com/office/powerpoint/2010/main" val="106921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7AFCA-8DFC-4318-B5F3-B77ADBF8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319" y="152354"/>
            <a:ext cx="9905998" cy="1478570"/>
          </a:xfrm>
        </p:spPr>
        <p:txBody>
          <a:bodyPr>
            <a:normAutofit/>
          </a:bodyPr>
          <a:lstStyle/>
          <a:p>
            <a:r>
              <a:rPr lang="en-US" sz="5400" dirty="0"/>
              <a:t>Why Spreadsheets?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EEF-0FD0-4A8C-9A21-7358DF980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50894"/>
            <a:ext cx="9905999" cy="4240307"/>
          </a:xfrm>
        </p:spPr>
        <p:txBody>
          <a:bodyPr>
            <a:normAutofit fontScale="92500" lnSpcReduction="20000"/>
          </a:bodyPr>
          <a:lstStyle/>
          <a:p>
            <a:pPr defTabSz="912813"/>
            <a:r>
              <a:rPr lang="en-US" altLang="en-US" sz="3200" dirty="0"/>
              <a:t>1,000,000,000 X more calculation power</a:t>
            </a:r>
          </a:p>
          <a:p>
            <a:pPr lvl="1" defTabSz="912813"/>
            <a:r>
              <a:rPr lang="en-US" altLang="en-US" sz="2800" dirty="0"/>
              <a:t>Solve problems in ways previously never considered</a:t>
            </a:r>
          </a:p>
          <a:p>
            <a:pPr defTabSz="912813"/>
            <a:r>
              <a:rPr lang="en-US" altLang="en-US" sz="3200" dirty="0"/>
              <a:t>Blank Canvas: Programmable Computer Interface</a:t>
            </a:r>
          </a:p>
          <a:p>
            <a:pPr defTabSz="912813"/>
            <a:r>
              <a:rPr lang="en-US" altLang="en-US" sz="3200" dirty="0"/>
              <a:t>STEM Quantitative Analysis done </a:t>
            </a:r>
            <a:r>
              <a:rPr lang="en-US" altLang="en-US" sz="3200" u="sng" dirty="0"/>
              <a:t>more efficiently</a:t>
            </a:r>
            <a:r>
              <a:rPr lang="en-US" altLang="en-US" sz="3200" dirty="0"/>
              <a:t> </a:t>
            </a:r>
          </a:p>
          <a:p>
            <a:pPr marL="0" indent="0" defTabSz="912813">
              <a:buNone/>
            </a:pPr>
            <a:r>
              <a:rPr lang="en-US" altLang="en-US" sz="3200" dirty="0"/>
              <a:t>		(just like everything else)</a:t>
            </a:r>
          </a:p>
          <a:p>
            <a:r>
              <a:rPr lang="en-US" sz="3200" dirty="0"/>
              <a:t>Universally available, standardized, baseline familiarity</a:t>
            </a:r>
          </a:p>
          <a:p>
            <a:r>
              <a:rPr lang="en-US" sz="3200" dirty="0"/>
              <a:t>Free Access is the New Normal for schools</a:t>
            </a:r>
          </a:p>
          <a:p>
            <a:pPr marL="457200" lvl="1" indent="0" defTabSz="912813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9C18D20-A644-45D5-B203-0EB653EC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pPr defTabSz="912813"/>
            <a:r>
              <a:rPr lang="en-US" altLang="en-US" sz="4400" dirty="0"/>
              <a:t>Why not another program?</a:t>
            </a:r>
          </a:p>
        </p:txBody>
      </p:sp>
      <p:sp>
        <p:nvSpPr>
          <p:cNvPr id="13316" name="Content Placeholder 3">
            <a:extLst>
              <a:ext uri="{FF2B5EF4-FFF2-40B4-BE49-F238E27FC236}">
                <a16:creationId xmlns:a16="http://schemas.microsoft.com/office/drawing/2014/main" id="{596E92CC-A702-4390-8546-1FD2EECBC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4196" y="1781350"/>
            <a:ext cx="8628529" cy="4351338"/>
          </a:xfrm>
        </p:spPr>
        <p:txBody>
          <a:bodyPr/>
          <a:lstStyle/>
          <a:p>
            <a:pPr marL="0" indent="0" defTabSz="912813">
              <a:buNone/>
            </a:pPr>
            <a:r>
              <a:rPr lang="en-US" altLang="en-US" sz="3600" dirty="0"/>
              <a:t>Education/Task Specific Software</a:t>
            </a:r>
          </a:p>
          <a:p>
            <a:pPr defTabSz="912813"/>
            <a:r>
              <a:rPr lang="en-US" altLang="en-US" b="1" dirty="0"/>
              <a:t>Adds Limitations and Cost</a:t>
            </a:r>
          </a:p>
          <a:p>
            <a:pPr lvl="1" defTabSz="912813"/>
            <a:r>
              <a:rPr lang="en-US" altLang="en-US" b="1" dirty="0"/>
              <a:t>Not</a:t>
            </a:r>
            <a:r>
              <a:rPr lang="en-US" altLang="en-US" dirty="0"/>
              <a:t> a future </a:t>
            </a:r>
            <a:r>
              <a:rPr lang="en-US" altLang="en-US" b="1" dirty="0"/>
              <a:t>NEED</a:t>
            </a:r>
          </a:p>
          <a:p>
            <a:pPr lvl="1" defTabSz="912813"/>
            <a:r>
              <a:rPr lang="en-US" altLang="en-US" dirty="0"/>
              <a:t>Learning Hurdles = Lost Instructional Time</a:t>
            </a:r>
          </a:p>
          <a:p>
            <a:pPr lvl="1" defTabSz="912813"/>
            <a:r>
              <a:rPr lang="en-US" altLang="en-US" dirty="0"/>
              <a:t>Less Versatile                                                 </a:t>
            </a:r>
            <a:r>
              <a:rPr lang="en-US" altLang="en-US" i="1" dirty="0"/>
              <a:t>Hidden</a:t>
            </a:r>
            <a:r>
              <a:rPr lang="en-US" altLang="en-US" dirty="0"/>
              <a:t> </a:t>
            </a:r>
            <a:r>
              <a:rPr lang="en-US" altLang="en-US" sz="2800" dirty="0"/>
              <a:t>Mathematics</a:t>
            </a:r>
            <a:endParaRPr lang="en-US" altLang="en-US" dirty="0"/>
          </a:p>
          <a:p>
            <a:pPr lvl="1" defTabSz="912813"/>
            <a:r>
              <a:rPr lang="en-US" altLang="en-US" dirty="0"/>
              <a:t>License + Renewal Costs</a:t>
            </a:r>
          </a:p>
          <a:p>
            <a:pPr lvl="1" defTabSz="912813"/>
            <a:r>
              <a:rPr lang="en-US" altLang="en-US" dirty="0"/>
              <a:t>Surrender Academic Freedom (preprogrammed)  and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C8C807-BE99-4430-991B-40C31A664DBD}"/>
              </a:ext>
            </a:extLst>
          </p:cNvPr>
          <p:cNvSpPr/>
          <p:nvPr/>
        </p:nvSpPr>
        <p:spPr>
          <a:xfrm>
            <a:off x="7085848" y="3719594"/>
            <a:ext cx="2658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I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n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e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r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f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a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c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e</a:t>
            </a:r>
          </a:p>
        </p:txBody>
      </p: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786A6CC2-4A7D-4062-8028-0A71E6041B1B}"/>
              </a:ext>
            </a:extLst>
          </p:cNvPr>
          <p:cNvSpPr/>
          <p:nvPr/>
        </p:nvSpPr>
        <p:spPr>
          <a:xfrm>
            <a:off x="7871011" y="4581035"/>
            <a:ext cx="609600" cy="6902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F730-07A8-41BD-9E04-7E7719B4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Algebraic Physics Equations are single steps in Numerical Solutions!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0E8D6-2D16-4267-BB4F-56A911078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351337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/>
              <a:t>V</a:t>
            </a:r>
            <a:r>
              <a:rPr lang="en-US" sz="4400" baseline="-25000" dirty="0"/>
              <a:t>F </a:t>
            </a:r>
            <a:r>
              <a:rPr lang="en-US" sz="4400" dirty="0"/>
              <a:t>= V</a:t>
            </a:r>
            <a:r>
              <a:rPr lang="en-US" sz="4400" baseline="-25000" dirty="0"/>
              <a:t>I</a:t>
            </a:r>
            <a:r>
              <a:rPr lang="en-US" sz="4400" dirty="0"/>
              <a:t> + </a:t>
            </a:r>
            <a:r>
              <a:rPr lang="en-US" sz="4400" dirty="0" err="1"/>
              <a:t>a</a:t>
            </a:r>
            <a:r>
              <a:rPr lang="en-US" sz="4400" baseline="-25000" dirty="0" err="1"/>
              <a:t>inst</a:t>
            </a:r>
            <a:r>
              <a:rPr lang="en-US" sz="4400" dirty="0" err="1"/>
              <a:t>t</a:t>
            </a:r>
            <a:r>
              <a:rPr lang="en-US" sz="4400" dirty="0"/>
              <a:t> </a:t>
            </a:r>
            <a:r>
              <a:rPr lang="en-US" dirty="0"/>
              <a:t>    </a:t>
            </a:r>
            <a:r>
              <a:rPr lang="en-US" sz="4000" dirty="0"/>
              <a:t>Euler’s Method,</a:t>
            </a:r>
            <a:r>
              <a:rPr lang="en-US" sz="2900" dirty="0"/>
              <a:t> (Integrates Acceleration to get Velocity)</a:t>
            </a:r>
          </a:p>
          <a:p>
            <a:r>
              <a:rPr lang="en-US" sz="4400" dirty="0"/>
              <a:t>X</a:t>
            </a:r>
            <a:r>
              <a:rPr lang="en-US" sz="4400" baseline="-25000" dirty="0"/>
              <a:t>F</a:t>
            </a:r>
            <a:r>
              <a:rPr lang="en-US" sz="4400" dirty="0"/>
              <a:t> = X</a:t>
            </a:r>
            <a:r>
              <a:rPr lang="en-US" sz="4400" baseline="-25000" dirty="0"/>
              <a:t>I</a:t>
            </a:r>
            <a:r>
              <a:rPr lang="en-US" sz="4400" dirty="0"/>
              <a:t> + </a:t>
            </a:r>
            <a:r>
              <a:rPr lang="en-US" sz="4400" dirty="0" err="1"/>
              <a:t>V</a:t>
            </a:r>
            <a:r>
              <a:rPr lang="en-US" sz="4400" baseline="-25000" dirty="0" err="1"/>
              <a:t>inst</a:t>
            </a:r>
            <a:r>
              <a:rPr lang="en-US" sz="4400" dirty="0" err="1"/>
              <a:t>t</a:t>
            </a:r>
            <a:r>
              <a:rPr lang="en-US" dirty="0"/>
              <a:t>     </a:t>
            </a:r>
            <a:r>
              <a:rPr lang="en-US" sz="4000" dirty="0"/>
              <a:t>Euler’s Method</a:t>
            </a:r>
            <a:r>
              <a:rPr lang="en-US" sz="2900" dirty="0"/>
              <a:t>, (Integrates Velocity to get position) </a:t>
            </a:r>
          </a:p>
          <a:p>
            <a:endParaRPr lang="en-US" dirty="0"/>
          </a:p>
          <a:p>
            <a:r>
              <a:rPr lang="en-US" sz="3600" dirty="0">
                <a:latin typeface="Symbol" panose="05050102010706020507" pitchFamily="18" charset="2"/>
              </a:rPr>
              <a:t>D</a:t>
            </a:r>
            <a:r>
              <a:rPr lang="en-US" sz="3600" dirty="0"/>
              <a:t>X = </a:t>
            </a:r>
            <a:r>
              <a:rPr lang="en-US" sz="3600" dirty="0" err="1"/>
              <a:t>V</a:t>
            </a:r>
            <a:r>
              <a:rPr lang="en-US" sz="3600" baseline="-25000" dirty="0" err="1"/>
              <a:t>ave</a:t>
            </a:r>
            <a:r>
              <a:rPr lang="en-US" sz="3600" dirty="0"/>
              <a:t>*t = (V</a:t>
            </a:r>
            <a:r>
              <a:rPr lang="en-US" sz="3600" baseline="-25000" dirty="0"/>
              <a:t>I</a:t>
            </a:r>
            <a:r>
              <a:rPr lang="en-US" sz="3600" dirty="0"/>
              <a:t> + V</a:t>
            </a:r>
            <a:r>
              <a:rPr lang="en-US" sz="3600" baseline="-25000" dirty="0"/>
              <a:t>F</a:t>
            </a:r>
            <a:r>
              <a:rPr lang="en-US" sz="3600" dirty="0"/>
              <a:t>)/2*t </a:t>
            </a:r>
            <a:r>
              <a:rPr lang="en-US" dirty="0"/>
              <a:t>   </a:t>
            </a:r>
            <a:r>
              <a:rPr lang="en-US" sz="3400" dirty="0"/>
              <a:t>(Trapezoid Rule)</a:t>
            </a:r>
            <a:endParaRPr lang="en-US" dirty="0"/>
          </a:p>
          <a:p>
            <a:r>
              <a:rPr lang="en-US" sz="3800" dirty="0">
                <a:latin typeface="Symbol" panose="05050102010706020507" pitchFamily="18" charset="2"/>
              </a:rPr>
              <a:t>D</a:t>
            </a:r>
            <a:r>
              <a:rPr lang="en-US" sz="3800" dirty="0"/>
              <a:t>V = </a:t>
            </a:r>
            <a:r>
              <a:rPr lang="en-US" sz="3800" dirty="0" err="1"/>
              <a:t>A</a:t>
            </a:r>
            <a:r>
              <a:rPr lang="en-US" sz="3800" baseline="-25000" dirty="0" err="1"/>
              <a:t>ave</a:t>
            </a:r>
            <a:r>
              <a:rPr lang="en-US" sz="3800" dirty="0"/>
              <a:t>*t = (V</a:t>
            </a:r>
            <a:r>
              <a:rPr lang="en-US" sz="3800" baseline="-25000" dirty="0"/>
              <a:t>I</a:t>
            </a:r>
            <a:r>
              <a:rPr lang="en-US" sz="3800" dirty="0"/>
              <a:t> + V</a:t>
            </a:r>
            <a:r>
              <a:rPr lang="en-US" sz="3800" baseline="-25000" dirty="0"/>
              <a:t>F</a:t>
            </a:r>
            <a:r>
              <a:rPr lang="en-US" sz="3800" dirty="0"/>
              <a:t>)/2*t</a:t>
            </a:r>
            <a:r>
              <a:rPr lang="en-US" dirty="0"/>
              <a:t>    </a:t>
            </a:r>
            <a:r>
              <a:rPr lang="en-US" sz="3400" dirty="0"/>
              <a:t>(Trapezoid Rule)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800" dirty="0" err="1"/>
              <a:t>F</a:t>
            </a:r>
            <a:r>
              <a:rPr lang="en-US" sz="3800" baseline="-25000" dirty="0" err="1"/>
              <a:t>drag</a:t>
            </a:r>
            <a:r>
              <a:rPr lang="en-US" sz="3800" dirty="0"/>
              <a:t> = dAV</a:t>
            </a:r>
            <a:r>
              <a:rPr lang="en-US" sz="3800" baseline="30000" dirty="0"/>
              <a:t>2</a:t>
            </a:r>
            <a:r>
              <a:rPr lang="en-US" sz="3800" dirty="0"/>
              <a:t> </a:t>
            </a:r>
            <a:r>
              <a:rPr lang="en-US" dirty="0"/>
              <a:t>   </a:t>
            </a:r>
            <a:r>
              <a:rPr lang="en-US" sz="4000" dirty="0"/>
              <a:t>Velocity Dependent Force</a:t>
            </a:r>
            <a:endParaRPr lang="en-US" dirty="0"/>
          </a:p>
          <a:p>
            <a:r>
              <a:rPr lang="en-US" sz="5100" dirty="0" err="1"/>
              <a:t>F</a:t>
            </a:r>
            <a:r>
              <a:rPr lang="en-US" sz="5100" baseline="-25000" dirty="0" err="1"/>
              <a:t>net</a:t>
            </a:r>
            <a:r>
              <a:rPr lang="en-US" sz="5100" dirty="0"/>
              <a:t> = ma   Differential Equation</a:t>
            </a:r>
          </a:p>
        </p:txBody>
      </p:sp>
    </p:spTree>
    <p:extLst>
      <p:ext uri="{BB962C8B-B14F-4D97-AF65-F5344CB8AC3E}">
        <p14:creationId xmlns:p14="http://schemas.microsoft.com/office/powerpoint/2010/main" val="83301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04AB-0889-4C64-9A3C-C7FECAE9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FFEB-2CC1-4407-A1AA-B3B3452A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073435" cy="3541714"/>
          </a:xfrm>
        </p:spPr>
        <p:txBody>
          <a:bodyPr>
            <a:normAutofit/>
          </a:bodyPr>
          <a:lstStyle/>
          <a:p>
            <a:r>
              <a:rPr lang="en-US" sz="3600" dirty="0"/>
              <a:t>Terminal Velocity – Free Fall with Drag Force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Comparing Trajectories – Projectile Motion with Drag Force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9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04AB-0889-4C64-9A3C-C7FECAE9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OTHER 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FFEB-2CC1-4407-A1AA-B3B3452A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891835" cy="354171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Vectors</a:t>
            </a:r>
          </a:p>
          <a:p>
            <a:r>
              <a:rPr lang="en-US" sz="3600" dirty="0"/>
              <a:t>Rockets</a:t>
            </a:r>
          </a:p>
          <a:p>
            <a:r>
              <a:rPr lang="en-US" sz="3600" dirty="0"/>
              <a:t>Gravitation</a:t>
            </a:r>
          </a:p>
          <a:p>
            <a:r>
              <a:rPr lang="en-US" sz="3600" dirty="0"/>
              <a:t>Electrostatics</a:t>
            </a:r>
          </a:p>
          <a:p>
            <a:r>
              <a:rPr lang="en-US" sz="3600" dirty="0"/>
              <a:t>Angular Motion in Cars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E24D69-236A-488D-BBD2-4920FA611BE1}"/>
              </a:ext>
            </a:extLst>
          </p:cNvPr>
          <p:cNvSpPr txBox="1">
            <a:spLocks/>
          </p:cNvSpPr>
          <p:nvPr/>
        </p:nvSpPr>
        <p:spPr>
          <a:xfrm>
            <a:off x="6331977" y="2230904"/>
            <a:ext cx="4891835" cy="35417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Electric Currents</a:t>
            </a:r>
          </a:p>
          <a:p>
            <a:r>
              <a:rPr lang="en-US" sz="3600" dirty="0"/>
              <a:t>Newton’s Law of Cooling</a:t>
            </a:r>
          </a:p>
          <a:p>
            <a:r>
              <a:rPr lang="en-US" sz="3600" dirty="0"/>
              <a:t>Buoyancy in Gases</a:t>
            </a:r>
          </a:p>
          <a:p>
            <a:r>
              <a:rPr lang="en-US" sz="3600" dirty="0"/>
              <a:t>Gas Laws, Kinetic Theory</a:t>
            </a:r>
          </a:p>
          <a:p>
            <a:r>
              <a:rPr lang="en-US" sz="3600" dirty="0"/>
              <a:t>Superposition of Waves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11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9373</TotalTime>
  <Words>506</Words>
  <Application>Microsoft Office PowerPoint</Application>
  <PresentationFormat>Widescreen</PresentationFormat>
  <Paragraphs>77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Baskerville Old Face</vt:lpstr>
      <vt:lpstr>Calibri</vt:lpstr>
      <vt:lpstr>Symbol</vt:lpstr>
      <vt:lpstr>Times New Roman</vt:lpstr>
      <vt:lpstr>Tw Cen MT</vt:lpstr>
      <vt:lpstr>Circuit</vt:lpstr>
      <vt:lpstr>Quantitative Spreadsheet Modeling:   Solves the Problems of STEM Education  Solving Non-Uniform Acceleration and Velocity Dependent Forces in Algebra Based Physics with Numerical Methods    </vt:lpstr>
      <vt:lpstr>What I do:</vt:lpstr>
      <vt:lpstr>What I DID (2019-2020)</vt:lpstr>
      <vt:lpstr>Why Spreadsheets?</vt:lpstr>
      <vt:lpstr>Why Spreadsheets?</vt:lpstr>
      <vt:lpstr>Why not another program?</vt:lpstr>
      <vt:lpstr>Ideal Algebraic Physics Equations are single steps in Numerical Solutions!</vt:lpstr>
      <vt:lpstr>Examples:</vt:lpstr>
      <vt:lpstr>OTHER Examples:</vt:lpstr>
      <vt:lpstr>Spreadsheet Lab Manual LLC  NGSS aligned before NGSS was even written (2009)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and Spreadsheets</dc:title>
  <dc:creator>Michael McConnell</dc:creator>
  <cp:lastModifiedBy>Michael McConnell</cp:lastModifiedBy>
  <cp:revision>11</cp:revision>
  <dcterms:created xsi:type="dcterms:W3CDTF">2018-09-28T04:53:34Z</dcterms:created>
  <dcterms:modified xsi:type="dcterms:W3CDTF">2023-02-12T21:35:36Z</dcterms:modified>
</cp:coreProperties>
</file>